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956A2-BDD9-41F6-97C7-08E43A14F605}" type="datetimeFigureOut">
              <a:rPr lang="en-US" smtClean="0"/>
              <a:t>10/29/2019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FF0E0-2481-4CFE-B449-C8FDD29021F9}" type="slidenum">
              <a:rPr lang="en-US" smtClean="0"/>
              <a:t>‹#›</a:t>
            </a:fld>
            <a:endParaRPr lang="en-US"/>
          </a:p>
        </p:txBody>
      </p:sp>
    </p:spTree>
    <p:extLst>
      <p:ext uri="{BB962C8B-B14F-4D97-AF65-F5344CB8AC3E}">
        <p14:creationId xmlns:p14="http://schemas.microsoft.com/office/powerpoint/2010/main" val="847215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9A8C41-5587-4ADE-947F-5E5BB5DFA4B0}"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B3F79-3B6E-48E0-8067-9AD3F4F2A4FD}"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E7B880-8FC3-47E8-9BB7-80B96B3C82C4}"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D55A91-FE00-43BC-97C0-72241CBC997A}"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19EA4-71B0-4871-8868-01C41C5F63A3}"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3582F20-6CD4-4A71-B330-B1161DD46681}" type="datetime1">
              <a:rPr lang="en-US" smtClean="0"/>
              <a:t>10/29/2019</a:t>
            </a:fld>
            <a:endParaRPr lang="en-US"/>
          </a:p>
        </p:txBody>
      </p:sp>
      <p:sp>
        <p:nvSpPr>
          <p:cNvPr id="6" name="Footer Placeholder 5"/>
          <p:cNvSpPr>
            <a:spLocks noGrp="1"/>
          </p:cNvSpPr>
          <p:nvPr>
            <p:ph type="ftr" sz="quarter" idx="11"/>
          </p:nvPr>
        </p:nvSpPr>
        <p:spPr/>
        <p:txBody>
          <a:bodyPr/>
          <a:lstStyle/>
          <a:p>
            <a:r>
              <a:rPr lang="en-US" smtClean="0"/>
              <a:t>Lect. Omar A. Imran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13102F-DB51-4553-B578-4AC2232AD0CF}" type="datetime1">
              <a:rPr lang="en-US" smtClean="0"/>
              <a:t>10/29/2019</a:t>
            </a:fld>
            <a:endParaRPr lang="en-US"/>
          </a:p>
        </p:txBody>
      </p:sp>
      <p:sp>
        <p:nvSpPr>
          <p:cNvPr id="8" name="Footer Placeholder 7"/>
          <p:cNvSpPr>
            <a:spLocks noGrp="1"/>
          </p:cNvSpPr>
          <p:nvPr>
            <p:ph type="ftr" sz="quarter" idx="11"/>
          </p:nvPr>
        </p:nvSpPr>
        <p:spPr/>
        <p:txBody>
          <a:bodyPr/>
          <a:lstStyle/>
          <a:p>
            <a:r>
              <a:rPr lang="en-US" smtClean="0"/>
              <a:t>Lect. Omar A. Imran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6611D-9EF7-40DC-8938-C1866741555A}" type="datetime1">
              <a:rPr lang="en-US" smtClean="0"/>
              <a:t>10/29/2019</a:t>
            </a:fld>
            <a:endParaRPr lang="en-US"/>
          </a:p>
        </p:txBody>
      </p:sp>
      <p:sp>
        <p:nvSpPr>
          <p:cNvPr id="4" name="Footer Placeholder 3"/>
          <p:cNvSpPr>
            <a:spLocks noGrp="1"/>
          </p:cNvSpPr>
          <p:nvPr>
            <p:ph type="ftr" sz="quarter" idx="11"/>
          </p:nvPr>
        </p:nvSpPr>
        <p:spPr/>
        <p:txBody>
          <a:bodyPr/>
          <a:lstStyle/>
          <a:p>
            <a:r>
              <a:rPr lang="en-US" smtClean="0"/>
              <a:t>Lect. Omar A. Imran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7161F-49B4-4D7A-9B8E-D15CFA47C4A9}" type="datetime1">
              <a:rPr lang="en-US" smtClean="0"/>
              <a:t>10/29/2019</a:t>
            </a:fld>
            <a:endParaRPr lang="en-US"/>
          </a:p>
        </p:txBody>
      </p:sp>
      <p:sp>
        <p:nvSpPr>
          <p:cNvPr id="3" name="Footer Placeholder 2"/>
          <p:cNvSpPr>
            <a:spLocks noGrp="1"/>
          </p:cNvSpPr>
          <p:nvPr>
            <p:ph type="ftr" sz="quarter" idx="11"/>
          </p:nvPr>
        </p:nvSpPr>
        <p:spPr/>
        <p:txBody>
          <a:bodyPr/>
          <a:lstStyle/>
          <a:p>
            <a:r>
              <a:rPr lang="en-US" smtClean="0"/>
              <a:t>Lect. Omar A. Imran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CBA7D-0139-4452-8456-90879A257A25}" type="datetime1">
              <a:rPr lang="en-US" smtClean="0"/>
              <a:t>10/29/2019</a:t>
            </a:fld>
            <a:endParaRPr lang="en-US"/>
          </a:p>
        </p:txBody>
      </p:sp>
      <p:sp>
        <p:nvSpPr>
          <p:cNvPr id="6" name="Footer Placeholder 5"/>
          <p:cNvSpPr>
            <a:spLocks noGrp="1"/>
          </p:cNvSpPr>
          <p:nvPr>
            <p:ph type="ftr" sz="quarter" idx="11"/>
          </p:nvPr>
        </p:nvSpPr>
        <p:spPr/>
        <p:txBody>
          <a:bodyPr/>
          <a:lstStyle/>
          <a:p>
            <a:r>
              <a:rPr lang="en-US" smtClean="0"/>
              <a:t>Lect. Omar A. Imran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EFE4B-5F4C-4638-8C70-29A717F85A82}" type="datetime1">
              <a:rPr lang="en-US" smtClean="0"/>
              <a:t>10/29/2019</a:t>
            </a:fld>
            <a:endParaRPr lang="en-US"/>
          </a:p>
        </p:txBody>
      </p:sp>
      <p:sp>
        <p:nvSpPr>
          <p:cNvPr id="6" name="Footer Placeholder 5"/>
          <p:cNvSpPr>
            <a:spLocks noGrp="1"/>
          </p:cNvSpPr>
          <p:nvPr>
            <p:ph type="ftr" sz="quarter" idx="11"/>
          </p:nvPr>
        </p:nvSpPr>
        <p:spPr/>
        <p:txBody>
          <a:bodyPr/>
          <a:lstStyle/>
          <a:p>
            <a:r>
              <a:rPr lang="en-US" smtClean="0"/>
              <a:t>Lect. Omar A. Imran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775097F-13B5-46E0-9C9B-AF7C9D82EA55}" type="datetime1">
              <a:rPr lang="en-US" smtClean="0"/>
              <a:t>10/29/2019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US" smtClean="0"/>
              <a:t>Lect. Omar A. Imran</a:t>
            </a: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hf hd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87625" y="1772816"/>
            <a:ext cx="8229600" cy="3547988"/>
          </a:xfrm>
        </p:spPr>
        <p:txBody>
          <a:bodyPr>
            <a:normAutofit/>
          </a:bodyPr>
          <a:lstStyle/>
          <a:p>
            <a:pPr algn="l">
              <a:spcBef>
                <a:spcPts val="0"/>
              </a:spcBef>
              <a:defRPr/>
            </a:pPr>
            <a:r>
              <a:rPr lang="en-US" sz="2800" dirty="0">
                <a:solidFill>
                  <a:schemeClr val="tx1">
                    <a:lumMod val="75000"/>
                    <a:lumOff val="25000"/>
                  </a:schemeClr>
                </a:solidFill>
                <a:latin typeface="Baskerville Old Face" pitchFamily="18" charset="0"/>
                <a:cs typeface="Trebuchet MS"/>
              </a:rPr>
              <a:t>University of Diyala  / College of </a:t>
            </a:r>
            <a:r>
              <a:rPr lang="en-US" sz="2800" dirty="0" smtClean="0">
                <a:solidFill>
                  <a:schemeClr val="tx1">
                    <a:lumMod val="75000"/>
                    <a:lumOff val="25000"/>
                  </a:schemeClr>
                </a:solidFill>
                <a:latin typeface="Baskerville Old Face" pitchFamily="18" charset="0"/>
                <a:cs typeface="Trebuchet MS"/>
              </a:rPr>
              <a:t>Engineering</a:t>
            </a:r>
            <a:r>
              <a:rPr lang="en-US" sz="2800" dirty="0">
                <a:solidFill>
                  <a:schemeClr val="tx1">
                    <a:lumMod val="75000"/>
                    <a:lumOff val="25000"/>
                  </a:schemeClr>
                </a:solidFill>
                <a:latin typeface="Baskerville Old Face" pitchFamily="18" charset="0"/>
                <a:cs typeface="Trebuchet MS"/>
              </a:rPr>
              <a:t/>
            </a:r>
            <a:br>
              <a:rPr lang="en-US" sz="2800" dirty="0">
                <a:solidFill>
                  <a:schemeClr val="tx1">
                    <a:lumMod val="75000"/>
                    <a:lumOff val="25000"/>
                  </a:schemeClr>
                </a:solidFill>
                <a:latin typeface="Baskerville Old Face" pitchFamily="18" charset="0"/>
                <a:cs typeface="Trebuchet MS"/>
              </a:rPr>
            </a:br>
            <a:r>
              <a:rPr lang="en-US" sz="2800" dirty="0" smtClean="0">
                <a:solidFill>
                  <a:schemeClr val="tx1">
                    <a:lumMod val="75000"/>
                    <a:lumOff val="25000"/>
                  </a:schemeClr>
                </a:solidFill>
                <a:latin typeface="Baskerville Old Face" pitchFamily="18" charset="0"/>
                <a:cs typeface="Trebuchet MS"/>
              </a:rPr>
              <a:t>Department </a:t>
            </a:r>
            <a:r>
              <a:rPr lang="en-US" sz="2800" dirty="0">
                <a:solidFill>
                  <a:schemeClr val="tx1">
                    <a:lumMod val="75000"/>
                    <a:lumOff val="25000"/>
                  </a:schemeClr>
                </a:solidFill>
                <a:latin typeface="Baskerville Old Face" pitchFamily="18" charset="0"/>
                <a:cs typeface="Trebuchet MS"/>
              </a:rPr>
              <a:t>of </a:t>
            </a:r>
            <a:r>
              <a:rPr lang="en-US" sz="2800" dirty="0" smtClean="0">
                <a:solidFill>
                  <a:schemeClr val="tx1">
                    <a:lumMod val="75000"/>
                    <a:lumOff val="25000"/>
                  </a:schemeClr>
                </a:solidFill>
                <a:latin typeface="Baskerville Old Face" pitchFamily="18" charset="0"/>
                <a:cs typeface="Trebuchet MS"/>
              </a:rPr>
              <a:t>Chemical </a:t>
            </a:r>
            <a:r>
              <a:rPr lang="en-US" sz="2800" dirty="0" smtClean="0">
                <a:solidFill>
                  <a:schemeClr val="tx1">
                    <a:lumMod val="75000"/>
                    <a:lumOff val="25000"/>
                  </a:schemeClr>
                </a:solidFill>
                <a:latin typeface="Baskerville Old Face" pitchFamily="18" charset="0"/>
                <a:cs typeface="Trebuchet MS"/>
              </a:rPr>
              <a:t>Engineering</a:t>
            </a:r>
            <a:br>
              <a:rPr lang="en-US" sz="2800" dirty="0" smtClean="0">
                <a:solidFill>
                  <a:schemeClr val="tx1">
                    <a:lumMod val="75000"/>
                    <a:lumOff val="25000"/>
                  </a:schemeClr>
                </a:solidFill>
                <a:latin typeface="Baskerville Old Face" pitchFamily="18" charset="0"/>
                <a:cs typeface="Trebuchet MS"/>
              </a:rPr>
            </a:br>
            <a:r>
              <a:rPr lang="ar-IQ" sz="2800" dirty="0" smtClean="0">
                <a:solidFill>
                  <a:schemeClr val="tx1">
                    <a:lumMod val="75000"/>
                    <a:lumOff val="25000"/>
                  </a:schemeClr>
                </a:solidFill>
                <a:latin typeface="Baskerville Old Face" pitchFamily="18" charset="0"/>
                <a:cs typeface="Trebuchet MS"/>
              </a:rPr>
              <a:t/>
            </a:r>
            <a:br>
              <a:rPr lang="ar-IQ" sz="2800" dirty="0" smtClean="0">
                <a:solidFill>
                  <a:schemeClr val="tx1">
                    <a:lumMod val="75000"/>
                    <a:lumOff val="25000"/>
                  </a:schemeClr>
                </a:solidFill>
                <a:latin typeface="Baskerville Old Face" pitchFamily="18" charset="0"/>
                <a:cs typeface="Trebuchet MS"/>
              </a:rPr>
            </a:br>
            <a:r>
              <a:rPr lang="ar-IQ" sz="2800" dirty="0">
                <a:solidFill>
                  <a:schemeClr val="tx1">
                    <a:lumMod val="75000"/>
                    <a:lumOff val="25000"/>
                  </a:schemeClr>
                </a:solidFill>
                <a:latin typeface="Baskerville Old Face" pitchFamily="18" charset="0"/>
                <a:cs typeface="Trebuchet MS"/>
              </a:rPr>
              <a:t/>
            </a:r>
            <a:br>
              <a:rPr lang="ar-IQ" sz="2800" dirty="0">
                <a:solidFill>
                  <a:schemeClr val="tx1">
                    <a:lumMod val="75000"/>
                    <a:lumOff val="25000"/>
                  </a:schemeClr>
                </a:solidFill>
                <a:latin typeface="Baskerville Old Face" pitchFamily="18" charset="0"/>
                <a:cs typeface="Trebuchet MS"/>
              </a:rPr>
            </a:br>
            <a:r>
              <a:rPr lang="en-US" sz="2800" dirty="0">
                <a:solidFill>
                  <a:schemeClr val="tx1">
                    <a:lumMod val="75000"/>
                    <a:lumOff val="25000"/>
                  </a:schemeClr>
                </a:solidFill>
                <a:latin typeface="Baskerville Old Face" pitchFamily="18" charset="0"/>
                <a:cs typeface="Trebuchet MS"/>
              </a:rPr>
              <a:t/>
            </a:r>
            <a:br>
              <a:rPr lang="en-US" sz="2800" dirty="0">
                <a:solidFill>
                  <a:schemeClr val="tx1">
                    <a:lumMod val="75000"/>
                    <a:lumOff val="25000"/>
                  </a:schemeClr>
                </a:solidFill>
                <a:latin typeface="Baskerville Old Face" pitchFamily="18" charset="0"/>
                <a:cs typeface="Trebuchet MS"/>
              </a:rPr>
            </a:br>
            <a:r>
              <a:rPr lang="en-US" sz="2800" dirty="0" smtClean="0">
                <a:solidFill>
                  <a:schemeClr val="tx1">
                    <a:lumMod val="75000"/>
                    <a:lumOff val="25000"/>
                  </a:schemeClr>
                </a:solidFill>
                <a:latin typeface="Baskerville Old Face" pitchFamily="18" charset="0"/>
                <a:cs typeface="Trebuchet MS"/>
              </a:rPr>
              <a:t>Windows 7</a:t>
            </a:r>
            <a:r>
              <a:rPr lang="ar-IQ" sz="2800" dirty="0" smtClean="0">
                <a:solidFill>
                  <a:schemeClr val="tx1">
                    <a:lumMod val="75000"/>
                    <a:lumOff val="25000"/>
                  </a:schemeClr>
                </a:solidFill>
                <a:latin typeface="Baskerville Old Face" pitchFamily="18" charset="0"/>
                <a:cs typeface="Trebuchet MS"/>
              </a:rPr>
              <a:t/>
            </a:r>
            <a:br>
              <a:rPr lang="ar-IQ" sz="2800" dirty="0" smtClean="0">
                <a:solidFill>
                  <a:schemeClr val="tx1">
                    <a:lumMod val="75000"/>
                    <a:lumOff val="25000"/>
                  </a:schemeClr>
                </a:solidFill>
                <a:latin typeface="Baskerville Old Face" pitchFamily="18" charset="0"/>
                <a:cs typeface="Trebuchet MS"/>
              </a:rPr>
            </a:br>
            <a:r>
              <a:rPr lang="en-US" altLang="en-US" sz="2800" i="1" dirty="0">
                <a:latin typeface="Baskerville Old Face" pitchFamily="18" charset="0"/>
              </a:rPr>
              <a:t/>
            </a:r>
            <a:br>
              <a:rPr lang="en-US" altLang="en-US" sz="2800" i="1" dirty="0">
                <a:latin typeface="Baskerville Old Face" pitchFamily="18" charset="0"/>
              </a:rPr>
            </a:br>
            <a:endParaRPr lang="ar-IQ" sz="2800" b="1" dirty="0">
              <a:solidFill>
                <a:schemeClr val="tx1">
                  <a:lumMod val="75000"/>
                  <a:lumOff val="25000"/>
                </a:schemeClr>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991600" cy="150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68941" y="5253440"/>
            <a:ext cx="2952328" cy="707886"/>
          </a:xfrm>
          <a:prstGeom prst="rect">
            <a:avLst/>
          </a:prstGeom>
          <a:noFill/>
        </p:spPr>
        <p:txBody>
          <a:bodyPr wrap="square" rtlCol="0">
            <a:spAutoFit/>
          </a:bodyPr>
          <a:lstStyle/>
          <a:p>
            <a:pPr algn="ctr"/>
            <a:r>
              <a:rPr lang="en-US" sz="2400" i="1" dirty="0">
                <a:solidFill>
                  <a:srgbClr val="C00000"/>
                </a:solidFill>
                <a:latin typeface="Baskerville Old Face" pitchFamily="18" charset="0"/>
              </a:rPr>
              <a:t>Preparing</a:t>
            </a:r>
            <a:r>
              <a:rPr lang="en-US" sz="2400" i="1" dirty="0">
                <a:solidFill>
                  <a:srgbClr val="C00000"/>
                </a:solidFill>
                <a:latin typeface="Baskerville Old Face" pitchFamily="18" charset="0"/>
              </a:rPr>
              <a:t> </a:t>
            </a:r>
            <a:r>
              <a:rPr lang="ar-IQ" sz="1600" dirty="0">
                <a:solidFill>
                  <a:srgbClr val="FFFF00"/>
                </a:solidFill>
                <a:latin typeface="Baskerville Old Face" pitchFamily="18" charset="0"/>
                <a:cs typeface="Trebuchet MS"/>
              </a:rPr>
              <a:t/>
            </a:r>
            <a:br>
              <a:rPr lang="ar-IQ" sz="1600" dirty="0">
                <a:solidFill>
                  <a:srgbClr val="FFFF00"/>
                </a:solidFill>
                <a:latin typeface="Baskerville Old Face" pitchFamily="18" charset="0"/>
                <a:cs typeface="Trebuchet MS"/>
              </a:rPr>
            </a:br>
            <a:r>
              <a:rPr lang="en-US" altLang="en-US" sz="1600" i="1" dirty="0" smtClean="0">
                <a:solidFill>
                  <a:srgbClr val="C00000"/>
                </a:solidFill>
                <a:latin typeface="Baskerville Old Face" pitchFamily="18" charset="0"/>
              </a:rPr>
              <a:t>Lect</a:t>
            </a:r>
            <a:r>
              <a:rPr lang="en-US" altLang="en-US" sz="1600" i="1" dirty="0">
                <a:solidFill>
                  <a:srgbClr val="C00000"/>
                </a:solidFill>
                <a:latin typeface="Baskerville Old Face" pitchFamily="18" charset="0"/>
              </a:rPr>
              <a:t>. Omar A. Imran</a:t>
            </a:r>
            <a:endParaRPr lang="en-US" sz="1600" dirty="0">
              <a:solidFill>
                <a:srgbClr val="C00000"/>
              </a:solidFill>
            </a:endParaRPr>
          </a:p>
        </p:txBody>
      </p:sp>
      <p:sp>
        <p:nvSpPr>
          <p:cNvPr id="3" name="Date Placeholder 2"/>
          <p:cNvSpPr>
            <a:spLocks noGrp="1"/>
          </p:cNvSpPr>
          <p:nvPr>
            <p:ph type="dt" sz="half" idx="10"/>
          </p:nvPr>
        </p:nvSpPr>
        <p:spPr/>
        <p:txBody>
          <a:bodyPr/>
          <a:lstStyle/>
          <a:p>
            <a:fld id="{4E429760-3E88-4B50-BEDC-23DB5CE3EC31}"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123562974"/>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057401"/>
            <a:ext cx="5637010" cy="533400"/>
          </a:xfrm>
        </p:spPr>
        <p:txBody>
          <a:bodyPr>
            <a:normAutofit/>
          </a:bodyPr>
          <a:lstStyle/>
          <a:p>
            <a:r>
              <a:rPr lang="en-US" sz="1600" b="1" dirty="0"/>
              <a:t>Fundamentals interface Windows operating system: -</a:t>
            </a:r>
            <a:endParaRPr lang="en-US" sz="1600" dirty="0"/>
          </a:p>
        </p:txBody>
      </p:sp>
      <p:sp>
        <p:nvSpPr>
          <p:cNvPr id="2" name="Title 1"/>
          <p:cNvSpPr>
            <a:spLocks noGrp="1"/>
          </p:cNvSpPr>
          <p:nvPr>
            <p:ph type="ctrTitle"/>
          </p:nvPr>
        </p:nvSpPr>
        <p:spPr>
          <a:xfrm>
            <a:off x="1066800" y="228601"/>
            <a:ext cx="7175351" cy="1371599"/>
          </a:xfrm>
        </p:spPr>
        <p:txBody>
          <a:bodyPr/>
          <a:lstStyle/>
          <a:p>
            <a:pPr marL="182880" indent="0">
              <a:buNone/>
            </a:pPr>
            <a:r>
              <a:rPr lang="en-US" dirty="0"/>
              <a:t>the </a:t>
            </a:r>
            <a:r>
              <a:rPr lang="en-US" dirty="0" smtClean="0"/>
              <a:t>Second </a:t>
            </a:r>
            <a:r>
              <a:rPr lang="en-US" dirty="0"/>
              <a:t>lecturer</a:t>
            </a:r>
          </a:p>
        </p:txBody>
      </p:sp>
      <p:sp>
        <p:nvSpPr>
          <p:cNvPr id="4" name="TextBox 3"/>
          <p:cNvSpPr txBox="1"/>
          <p:nvPr/>
        </p:nvSpPr>
        <p:spPr>
          <a:xfrm>
            <a:off x="1295400" y="2743200"/>
            <a:ext cx="6705600" cy="1292662"/>
          </a:xfrm>
          <a:prstGeom prst="rect">
            <a:avLst/>
          </a:prstGeom>
          <a:noFill/>
        </p:spPr>
        <p:txBody>
          <a:bodyPr wrap="square" rtlCol="0">
            <a:spAutoFit/>
          </a:bodyPr>
          <a:lstStyle/>
          <a:p>
            <a:r>
              <a:rPr lang="en-US" b="1" u="sng" dirty="0"/>
              <a:t>Desktop : </a:t>
            </a:r>
            <a:endParaRPr lang="en-US" b="1" u="sng" dirty="0" smtClean="0"/>
          </a:p>
          <a:p>
            <a:endParaRPr lang="en-US" dirty="0"/>
          </a:p>
          <a:p>
            <a:pPr algn="just"/>
            <a:r>
              <a:rPr lang="en-US" sz="1400" dirty="0"/>
              <a:t>Desktop represents the main area of ​​the screen that appears after the computer starts, works in the desktop computer as the roof of your business, you can practice it.</a:t>
            </a:r>
            <a:endParaRPr lang="en-US" dirty="0"/>
          </a:p>
        </p:txBody>
      </p:sp>
      <p:pic>
        <p:nvPicPr>
          <p:cNvPr id="1027" name="Picture 3" descr="D:\محاضرات\2015-2016\New folder\43553123-desktop-pc-personal-computer-modern-keyboard-display-mouse-tower-case-box-isolated-on-white-backgro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9029" y="3964956"/>
            <a:ext cx="3755571" cy="2813669"/>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50C87B11-A441-4877-BBD9-59D15E855CF6}" type="datetime1">
              <a:rPr lang="en-US" smtClean="0"/>
              <a:t>10/29/2019</a:t>
            </a:fld>
            <a:endParaRPr lang="en-US"/>
          </a:p>
        </p:txBody>
      </p:sp>
      <p:sp>
        <p:nvSpPr>
          <p:cNvPr id="6" name="Footer Placeholder 5"/>
          <p:cNvSpPr>
            <a:spLocks noGrp="1"/>
          </p:cNvSpPr>
          <p:nvPr>
            <p:ph type="ftr" sz="quarter" idx="11"/>
          </p:nvPr>
        </p:nvSpPr>
        <p:spPr/>
        <p:txBody>
          <a:bodyPr/>
          <a:lstStyle/>
          <a:p>
            <a:r>
              <a:rPr lang="en-US" smtClean="0"/>
              <a:t>Lect. Omar A. Imran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57996486"/>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4400" y="990600"/>
            <a:ext cx="7391400" cy="1143000"/>
          </a:xfrm>
        </p:spPr>
        <p:txBody>
          <a:bodyPr>
            <a:normAutofit/>
          </a:bodyPr>
          <a:lstStyle/>
          <a:p>
            <a:pPr algn="just"/>
            <a:r>
              <a:rPr lang="en-US" b="1" u="sng" dirty="0"/>
              <a:t>Taskbar: </a:t>
            </a:r>
            <a:endParaRPr lang="en-US" b="1" u="sng" dirty="0" smtClean="0"/>
          </a:p>
          <a:p>
            <a:pPr algn="just"/>
            <a:r>
              <a:rPr lang="en-US" sz="1600" dirty="0"/>
              <a:t>Is a long horizontal bar at the bottom of the screen. Unlike the desktop that can disappear behind open windows, the taskbar is often visible all the time. </a:t>
            </a:r>
          </a:p>
          <a:p>
            <a:pPr algn="just"/>
            <a:endParaRPr lang="en-US" sz="1600" dirty="0"/>
          </a:p>
          <a:p>
            <a:pPr algn="just"/>
            <a:endParaRPr lang="en-US" dirty="0"/>
          </a:p>
        </p:txBody>
      </p:sp>
      <p:pic>
        <p:nvPicPr>
          <p:cNvPr id="4098" name="Picture 2" descr="D:\محاضرات\2015-2016\New folder\maxres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t="93622"/>
          <a:stretch/>
        </p:blipFill>
        <p:spPr bwMode="auto">
          <a:xfrm>
            <a:off x="990600" y="3505200"/>
            <a:ext cx="7586131" cy="5334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1FC39903-543B-4423-A5C8-C5FB7C54842B}"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374444974"/>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685800"/>
            <a:ext cx="7924800" cy="1752600"/>
          </a:xfrm>
        </p:spPr>
        <p:txBody>
          <a:bodyPr>
            <a:normAutofit fontScale="77500" lnSpcReduction="20000"/>
          </a:bodyPr>
          <a:lstStyle/>
          <a:p>
            <a:r>
              <a:rPr lang="en-US" dirty="0"/>
              <a:t>Taskbar consists of three main sections:</a:t>
            </a:r>
          </a:p>
          <a:p>
            <a:pPr lvl="0"/>
            <a:r>
              <a:rPr lang="en-US" dirty="0"/>
              <a:t> button 'Start'</a:t>
            </a:r>
            <a:r>
              <a:rPr lang="en-US" b="1" dirty="0"/>
              <a:t> </a:t>
            </a:r>
            <a:r>
              <a:rPr lang="en-US" dirty="0"/>
              <a:t>, which opens the Start menu. </a:t>
            </a:r>
          </a:p>
          <a:p>
            <a:pPr lvl="0"/>
            <a:r>
              <a:rPr lang="en-US" dirty="0"/>
              <a:t> middle section, which shows programs and open files and allows you to switch between them in an expeditious manner. </a:t>
            </a:r>
          </a:p>
          <a:p>
            <a:pPr lvl="0"/>
            <a:r>
              <a:rPr lang="en-US" dirty="0"/>
              <a:t> part notifications, which includes an hour and icons (small pictures) which refers to the case of some programs and some computer settings.</a:t>
            </a:r>
          </a:p>
          <a:p>
            <a:endParaRPr lang="en-US" dirty="0"/>
          </a:p>
        </p:txBody>
      </p:sp>
      <p:pic>
        <p:nvPicPr>
          <p:cNvPr id="5122" name="Picture 2" descr="D:\محاضرات\2015-2016\New folder\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629" y="2362200"/>
            <a:ext cx="7857067" cy="4419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ADD0D7C7-27A1-4AC6-865B-E3298156DD29}"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085285102"/>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838200"/>
            <a:ext cx="8001000" cy="3505200"/>
          </a:xfrm>
        </p:spPr>
        <p:txBody>
          <a:bodyPr>
            <a:normAutofit/>
          </a:bodyPr>
          <a:lstStyle/>
          <a:p>
            <a:r>
              <a:rPr lang="en-US" b="1" dirty="0"/>
              <a:t>To view the program in the taskbar Task bar, follow these steps: - </a:t>
            </a:r>
            <a:endParaRPr lang="en-US" b="1" dirty="0" smtClean="0"/>
          </a:p>
          <a:p>
            <a:pPr marL="285750" lvl="0" indent="-285750">
              <a:buFont typeface="Arial" panose="020B0604020202020204" pitchFamily="34" charset="0"/>
              <a:buChar char="•"/>
            </a:pPr>
            <a:r>
              <a:rPr lang="en-US" sz="1400" dirty="0"/>
              <a:t>click, right-click the program you want to display at the top of the Start menu. </a:t>
            </a:r>
          </a:p>
          <a:p>
            <a:pPr marL="285750" lvl="0" indent="-285750">
              <a:buFont typeface="Arial" panose="020B0604020202020204" pitchFamily="34" charset="0"/>
              <a:buChar char="•"/>
            </a:pPr>
            <a:r>
              <a:rPr lang="en-US" sz="1400" dirty="0"/>
              <a:t> of the sub-menu that appears, as in the following figure choose Add to the list the "Start" (Pin to Taskbar</a:t>
            </a:r>
            <a:r>
              <a:rPr lang="en-US" sz="1400" dirty="0" smtClean="0"/>
              <a:t>).</a:t>
            </a:r>
          </a:p>
          <a:p>
            <a:pPr marL="285750" lvl="0" indent="-285750">
              <a:buFont typeface="Arial" panose="020B0604020202020204" pitchFamily="34" charset="0"/>
              <a:buChar char="•"/>
            </a:pPr>
            <a:endParaRPr lang="en-US" sz="1400" dirty="0"/>
          </a:p>
          <a:p>
            <a:pPr marL="285750" lvl="0" indent="-285750">
              <a:buFont typeface="Arial" panose="020B0604020202020204" pitchFamily="34" charset="0"/>
              <a:buChar char="•"/>
            </a:pPr>
            <a:endParaRPr lang="en-US" sz="1400" dirty="0" smtClean="0"/>
          </a:p>
          <a:p>
            <a:pPr marL="285750" lvl="0" indent="-285750">
              <a:buFont typeface="Arial" panose="020B0604020202020204" pitchFamily="34" charset="0"/>
              <a:buChar char="•"/>
            </a:pPr>
            <a:endParaRPr lang="en-US" sz="1400" dirty="0"/>
          </a:p>
          <a:p>
            <a:pPr marL="285750" lvl="0" indent="-285750">
              <a:buFont typeface="Arial" panose="020B0604020202020204" pitchFamily="34" charset="0"/>
              <a:buChar char="•"/>
            </a:pPr>
            <a:endParaRPr lang="en-US" sz="1400" dirty="0"/>
          </a:p>
          <a:p>
            <a:pPr marL="285750" lvl="0" indent="-285750">
              <a:buFont typeface="Arial" panose="020B0604020202020204" pitchFamily="34" charset="0"/>
              <a:buChar char="•"/>
            </a:pPr>
            <a:r>
              <a:rPr lang="en-US" sz="1400" dirty="0"/>
              <a:t>program is displayed in the list of items added in the region, the highest line in the Start menu.</a:t>
            </a:r>
          </a:p>
          <a:p>
            <a:pPr marL="285750" indent="-285750">
              <a:buFont typeface="Arial" panose="020B0604020202020204" pitchFamily="34" charset="0"/>
              <a:buChar char="•"/>
            </a:pPr>
            <a:endParaRPr lang="en-US" sz="1400" dirty="0"/>
          </a:p>
          <a:p>
            <a:endParaRPr lang="en-US" dirty="0"/>
          </a:p>
        </p:txBody>
      </p:sp>
      <p:pic>
        <p:nvPicPr>
          <p:cNvPr id="6146" name="صورة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590800"/>
            <a:ext cx="318293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95E2CFD4-9408-47C1-82DB-E957F399865B}"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903293934"/>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4400" y="685800"/>
            <a:ext cx="7543800" cy="3048000"/>
          </a:xfrm>
        </p:spPr>
        <p:txBody>
          <a:bodyPr>
            <a:normAutofit fontScale="92500" lnSpcReduction="20000"/>
          </a:bodyPr>
          <a:lstStyle/>
          <a:p>
            <a:r>
              <a:rPr lang="en-US" b="1" dirty="0"/>
              <a:t>Delete the program from the taskbar Task bar, follow these steps: - </a:t>
            </a:r>
            <a:endParaRPr lang="en-US" dirty="0"/>
          </a:p>
          <a:p>
            <a:pPr marL="342900" lvl="0" indent="-342900">
              <a:buFont typeface="Arial" panose="020B0604020202020204" pitchFamily="34" charset="0"/>
              <a:buChar char="•"/>
            </a:pPr>
            <a:r>
              <a:rPr lang="en-US" dirty="0"/>
              <a:t> </a:t>
            </a:r>
            <a:r>
              <a:rPr lang="en-US" sz="1800" dirty="0"/>
              <a:t>Click Right-click the program you want to delete it at the top of the Start menu. </a:t>
            </a:r>
          </a:p>
          <a:p>
            <a:pPr marL="285750" lvl="0" indent="-285750">
              <a:buFont typeface="Arial" panose="020B0604020202020204" pitchFamily="34" charset="0"/>
              <a:buChar char="•"/>
            </a:pPr>
            <a:r>
              <a:rPr lang="en-US" sz="1800" dirty="0"/>
              <a:t> Of the sub-menu that appears choose Add to the list the "Start" (unpin this program from Taskbar</a:t>
            </a:r>
            <a:r>
              <a:rPr lang="en-US" sz="1800" dirty="0" smtClean="0"/>
              <a:t>).</a:t>
            </a:r>
          </a:p>
          <a:p>
            <a:pPr marL="285750" lvl="0" indent="-285750">
              <a:buFont typeface="Arial" panose="020B0604020202020204" pitchFamily="34" charset="0"/>
              <a:buChar char="•"/>
            </a:pPr>
            <a:endParaRPr lang="en-US" sz="1800" dirty="0"/>
          </a:p>
          <a:p>
            <a:pPr marL="285750" lvl="0" indent="-285750">
              <a:buFont typeface="Arial" panose="020B0604020202020204" pitchFamily="34" charset="0"/>
              <a:buChar char="•"/>
            </a:pPr>
            <a:endParaRPr lang="en-US" sz="1800" dirty="0" smtClean="0"/>
          </a:p>
          <a:p>
            <a:pPr marL="285750" lvl="0" indent="-285750">
              <a:buFont typeface="Arial" panose="020B0604020202020204" pitchFamily="34" charset="0"/>
              <a:buChar char="•"/>
            </a:pPr>
            <a:endParaRPr lang="en-US" sz="1800" dirty="0"/>
          </a:p>
          <a:p>
            <a:pPr marL="285750" lvl="0" indent="-285750">
              <a:buFont typeface="Arial" panose="020B0604020202020204" pitchFamily="34" charset="0"/>
              <a:buChar char="•"/>
            </a:pPr>
            <a:r>
              <a:rPr lang="en-US" sz="1800" dirty="0"/>
              <a:t> is deleted the program taskbar Task bar.</a:t>
            </a:r>
          </a:p>
        </p:txBody>
      </p:sp>
      <p:pic>
        <p:nvPicPr>
          <p:cNvPr id="7170" name="صورة 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438400"/>
            <a:ext cx="25019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6670A162-36B4-4997-B107-E82A95B5CDB0}" type="datetime1">
              <a:rPr lang="en-US" smtClean="0"/>
              <a:t>10/29/2019</a:t>
            </a:fld>
            <a:endParaRPr lang="en-US"/>
          </a:p>
        </p:txBody>
      </p:sp>
      <p:sp>
        <p:nvSpPr>
          <p:cNvPr id="5" name="Footer Placeholder 4"/>
          <p:cNvSpPr>
            <a:spLocks noGrp="1"/>
          </p:cNvSpPr>
          <p:nvPr>
            <p:ph type="ftr" sz="quarter" idx="11"/>
          </p:nvPr>
        </p:nvSpPr>
        <p:spPr/>
        <p:txBody>
          <a:bodyPr/>
          <a:lstStyle/>
          <a:p>
            <a:r>
              <a:rPr lang="en-US" smtClean="0"/>
              <a:t>Lect. Omar A. Imran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59170058"/>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38200" y="533400"/>
            <a:ext cx="7848600" cy="4038600"/>
          </a:xfrm>
        </p:spPr>
        <p:txBody>
          <a:bodyPr>
            <a:normAutofit/>
          </a:bodyPr>
          <a:lstStyle/>
          <a:p>
            <a:r>
              <a:rPr lang="en-US" b="1" u="sng" dirty="0"/>
              <a:t>Menu (Start) </a:t>
            </a:r>
            <a:endParaRPr lang="en-US" dirty="0" smtClean="0"/>
          </a:p>
          <a:p>
            <a:r>
              <a:rPr lang="en-US" sz="1400" dirty="0"/>
              <a:t>The list "Start" main gate to computer programs and Mozart and settings. The list of so-called because they provide a list of choices, and it seems from the word 'Start', is this list is the place to move him to start or open things. You can use the menu "Start" to do these common activities: -</a:t>
            </a:r>
          </a:p>
          <a:p>
            <a:pPr lvl="0"/>
            <a:r>
              <a:rPr lang="en-US" sz="1400" dirty="0"/>
              <a:t>Start programs </a:t>
            </a:r>
          </a:p>
          <a:p>
            <a:pPr marL="285750" lvl="0" indent="-285750">
              <a:buFont typeface="Arial" panose="020B0604020202020204" pitchFamily="34" charset="0"/>
              <a:buChar char="•"/>
            </a:pPr>
            <a:r>
              <a:rPr lang="en-US" sz="1400" dirty="0"/>
              <a:t>Open folders commonly used </a:t>
            </a:r>
          </a:p>
          <a:p>
            <a:pPr marL="285750" lvl="0" indent="-285750">
              <a:buFont typeface="Arial" panose="020B0604020202020204" pitchFamily="34" charset="0"/>
              <a:buChar char="•"/>
            </a:pPr>
            <a:r>
              <a:rPr lang="en-US" sz="1400" dirty="0"/>
              <a:t>Search for files and folders, and programs </a:t>
            </a:r>
          </a:p>
          <a:p>
            <a:pPr marL="285750" lvl="0" indent="-285750">
              <a:buFont typeface="Arial" panose="020B0604020202020204" pitchFamily="34" charset="0"/>
              <a:buChar char="•"/>
            </a:pPr>
            <a:r>
              <a:rPr lang="en-US" sz="1400" dirty="0"/>
              <a:t>Adjust your computer's settings </a:t>
            </a:r>
          </a:p>
          <a:p>
            <a:pPr marL="285750" lvl="0" indent="-285750">
              <a:buFont typeface="Arial" panose="020B0604020202020204" pitchFamily="34" charset="0"/>
              <a:buChar char="•"/>
            </a:pPr>
            <a:r>
              <a:rPr lang="en-US" sz="1400" dirty="0"/>
              <a:t>Get help for Windows operating system </a:t>
            </a:r>
          </a:p>
          <a:p>
            <a:pPr marL="285750" lvl="0" indent="-285750">
              <a:buFont typeface="Arial" panose="020B0604020202020204" pitchFamily="34" charset="0"/>
              <a:buChar char="•"/>
            </a:pPr>
            <a:r>
              <a:rPr lang="en-US" sz="1400" dirty="0"/>
              <a:t>Turn off your computer </a:t>
            </a:r>
          </a:p>
          <a:p>
            <a:pPr marL="285750" lvl="0" indent="-285750">
              <a:buFont typeface="Arial" panose="020B0604020202020204" pitchFamily="34" charset="0"/>
              <a:buChar char="•"/>
            </a:pPr>
            <a:r>
              <a:rPr lang="en-US" sz="1400" dirty="0"/>
              <a:t>Log off from Windows or switch to another user account</a:t>
            </a:r>
          </a:p>
          <a:p>
            <a:endParaRPr lang="en-US" sz="1400" dirty="0"/>
          </a:p>
        </p:txBody>
      </p:sp>
      <p:pic>
        <p:nvPicPr>
          <p:cNvPr id="8194" name="صورة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85800"/>
            <a:ext cx="3016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D:\محاضرات\2015-2016\New folder\maxresdefault.jpg"/>
          <p:cNvPicPr>
            <a:picLocks noChangeAspect="1" noChangeArrowheads="1"/>
          </p:cNvPicPr>
          <p:nvPr/>
        </p:nvPicPr>
        <p:blipFill rotWithShape="1">
          <a:blip r:embed="rId3">
            <a:extLst>
              <a:ext uri="{28A0092B-C50C-407E-A947-70E740481C1C}">
                <a14:useLocalDpi xmlns:a14="http://schemas.microsoft.com/office/drawing/2010/main" val="0"/>
              </a:ext>
            </a:extLst>
          </a:blip>
          <a:srcRect t="33005" r="72845"/>
          <a:stretch/>
        </p:blipFill>
        <p:spPr bwMode="auto">
          <a:xfrm>
            <a:off x="6248400" y="2438400"/>
            <a:ext cx="2133600" cy="296091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614E9E9E-7BE0-46F4-AD9C-721A012A732F}" type="datetime1">
              <a:rPr lang="en-US" smtClean="0"/>
              <a:t>10/29/2019</a:t>
            </a:fld>
            <a:endParaRPr lang="en-US"/>
          </a:p>
        </p:txBody>
      </p:sp>
      <p:sp>
        <p:nvSpPr>
          <p:cNvPr id="6" name="Footer Placeholder 5"/>
          <p:cNvSpPr>
            <a:spLocks noGrp="1"/>
          </p:cNvSpPr>
          <p:nvPr>
            <p:ph type="ftr" sz="quarter" idx="11"/>
          </p:nvPr>
        </p:nvSpPr>
        <p:spPr/>
        <p:txBody>
          <a:bodyPr/>
          <a:lstStyle/>
          <a:p>
            <a:r>
              <a:rPr lang="en-US" smtClean="0"/>
              <a:t>Lect. Omar A. Imran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65625969"/>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TotalTime>
  <Words>458</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University of Diyala  / College of Engineering Department of Chemical Engineering    Windows 7  </vt:lpstr>
      <vt:lpstr>the Second lecturer</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 College of Engineering Department of Chemical Engineering    Windows 7</dc:title>
  <dc:creator>hp</dc:creator>
  <cp:lastModifiedBy>hp</cp:lastModifiedBy>
  <cp:revision>6</cp:revision>
  <dcterms:created xsi:type="dcterms:W3CDTF">2006-08-16T00:00:00Z</dcterms:created>
  <dcterms:modified xsi:type="dcterms:W3CDTF">2019-10-29T19:04:58Z</dcterms:modified>
</cp:coreProperties>
</file>